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62" r:id="rId4"/>
    <p:sldId id="258" r:id="rId5"/>
    <p:sldId id="260" r:id="rId6"/>
    <p:sldId id="259" r:id="rId7"/>
    <p:sldId id="261" r:id="rId8"/>
    <p:sldId id="263" r:id="rId9"/>
    <p:sldId id="265" r:id="rId10"/>
    <p:sldId id="264" r:id="rId11"/>
    <p:sldId id="266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4A3"/>
    <a:srgbClr val="003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51987-8C7D-4457-A30C-63C1D5AF680B}" type="datetimeFigureOut">
              <a:rPr lang="ru-RU" smtClean="0"/>
              <a:t>20.03.2015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52174-4A62-46D9-B824-E24F3B37A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51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2B6-1D31-43CD-BC72-55A0A14661EE}" type="datetime1">
              <a:rPr lang="ru-RU" smtClean="0"/>
              <a:t>20.03.2015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33D77-F131-47FE-BF19-AA6BA7272D2F}" type="datetime1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8EB7-C2F3-4185-B8F6-AFD002484099}" type="datetime1">
              <a:rPr lang="ru-RU" smtClean="0"/>
              <a:t>20.03.2015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8D6F9DF-0B7C-4BA5-85E6-FE820D287F8B}" type="datetime1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BB87-8781-4247-B679-FB888753DEFF}" type="datetime1">
              <a:rPr lang="ru-RU" smtClean="0"/>
              <a:t>20.03.2015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9BE2F-8F2F-4A12-B316-AB984173CBC6}" type="datetime1">
              <a:rPr lang="ru-RU" smtClean="0"/>
              <a:t>20.03.2015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C2A0D-BB9C-4B16-B131-3AA9ABE69552}" type="datetime1">
              <a:rPr lang="ru-RU" smtClean="0"/>
              <a:t>20.03.2015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D1F9-C376-4138-BA27-E1DB6631E956}" type="datetime1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A53F629-4126-426D-B052-1196F8B3C65F}" type="datetime1">
              <a:rPr lang="ru-RU" smtClean="0"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0DB8D-ED86-448E-943E-06710678A8A6}" type="datetime1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F7F2-E855-4CB8-BF87-131E67B6A2FD}" type="datetime1">
              <a:rPr lang="ru-RU" smtClean="0"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5F98B56-837D-49B5-A707-AED2306BEDC5}" type="datetime1">
              <a:rPr lang="ru-RU" smtClean="0"/>
              <a:t>20.03.2015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21AEBA1-9F11-4A17-898C-2FF80CA9C10A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Первый всероссийский социальный конкурс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«Область Добра»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72"/>
            <a:ext cx="1368152" cy="156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10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Организаторы Конкурса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Инициатором Первого Всероссийского социального конкурса «Область добра» является </a:t>
            </a:r>
            <a:r>
              <a:rPr lang="ru-RU" b="1" dirty="0">
                <a:solidFill>
                  <a:srgbClr val="002060"/>
                </a:solidFill>
              </a:rPr>
              <a:t>Благотворительный Фонд Святителя Василия </a:t>
            </a:r>
            <a:r>
              <a:rPr lang="ru-RU" b="1" dirty="0" smtClean="0">
                <a:solidFill>
                  <a:srgbClr val="002060"/>
                </a:solidFill>
              </a:rPr>
              <a:t>Великого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Конкурс проводится при поддержке </a:t>
            </a:r>
            <a:r>
              <a:rPr lang="ru-RU" b="1" dirty="0" smtClean="0">
                <a:solidFill>
                  <a:srgbClr val="002060"/>
                </a:solidFill>
              </a:rPr>
              <a:t>комитета Государственной Думы Российской федерации по вопросам семьи, женщин и детей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16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Конкурс «Область Добра»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</a:rPr>
              <a:t>Конкурс направлен на выявление и поощрение </a:t>
            </a:r>
            <a:r>
              <a:rPr lang="ru-RU" b="1" dirty="0">
                <a:solidFill>
                  <a:srgbClr val="002060"/>
                </a:solidFill>
              </a:rPr>
              <a:t>лучших управленческих, законодательных, административных решений региональных властей России</a:t>
            </a:r>
            <a:r>
              <a:rPr lang="ru-RU" dirty="0">
                <a:solidFill>
                  <a:srgbClr val="002060"/>
                </a:solidFill>
              </a:rPr>
              <a:t>, направленных на улучшение социально-демографической ситуации и духовно-нравственного климата в регионах России. 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Цели и задачи Конкурса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</a:rPr>
              <a:t>Целями и задачами Первого </a:t>
            </a:r>
            <a:r>
              <a:rPr lang="ru-RU" sz="3200" dirty="0" smtClean="0">
                <a:solidFill>
                  <a:srgbClr val="002060"/>
                </a:solidFill>
              </a:rPr>
              <a:t>всероссийского </a:t>
            </a:r>
            <a:r>
              <a:rPr lang="ru-RU" sz="3200" dirty="0">
                <a:solidFill>
                  <a:srgbClr val="002060"/>
                </a:solidFill>
              </a:rPr>
              <a:t>социального конкурса «Область добра» являются</a:t>
            </a:r>
            <a:r>
              <a:rPr lang="ru-RU" sz="32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>
                <a:solidFill>
                  <a:srgbClr val="002060"/>
                </a:solidFill>
              </a:rPr>
              <a:t>выявление и поощрение лучших </a:t>
            </a:r>
            <a:r>
              <a:rPr lang="ru-RU" sz="3200" b="1" dirty="0" smtClean="0">
                <a:solidFill>
                  <a:srgbClr val="002060"/>
                </a:solidFill>
              </a:rPr>
              <a:t>региональных социальных </a:t>
            </a:r>
            <a:r>
              <a:rPr lang="ru-RU" sz="3200" b="1" dirty="0">
                <a:solidFill>
                  <a:srgbClr val="002060"/>
                </a:solidFill>
              </a:rPr>
              <a:t>проектов и программ</a:t>
            </a:r>
            <a:r>
              <a:rPr lang="ru-RU" sz="3200" dirty="0">
                <a:solidFill>
                  <a:srgbClr val="002060"/>
                </a:solidFill>
              </a:rPr>
              <a:t>, направленных на качественное улучшение  социально-демографической ситуации и духовно-нравственного климата в регионах России; </a:t>
            </a:r>
            <a:endParaRPr lang="ru-RU" sz="3200" dirty="0" smtClean="0">
              <a:solidFill>
                <a:srgbClr val="002060"/>
              </a:solidFill>
            </a:endParaRPr>
          </a:p>
          <a:p>
            <a:pPr lvl="0"/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>
                <a:solidFill>
                  <a:srgbClr val="002060"/>
                </a:solidFill>
              </a:rPr>
              <a:t>распространение лучших практик </a:t>
            </a:r>
            <a:r>
              <a:rPr lang="ru-RU" sz="3200" dirty="0">
                <a:solidFill>
                  <a:srgbClr val="002060"/>
                </a:solidFill>
              </a:rPr>
              <a:t>в регионах</a:t>
            </a:r>
            <a:r>
              <a:rPr lang="ru-RU" sz="3200" dirty="0" smtClean="0">
                <a:solidFill>
                  <a:srgbClr val="002060"/>
                </a:solidFill>
              </a:rPr>
              <a:t>;</a:t>
            </a:r>
          </a:p>
          <a:p>
            <a:pPr lvl="0"/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>
                <a:solidFill>
                  <a:srgbClr val="002060"/>
                </a:solidFill>
              </a:rPr>
              <a:t>поддержка активного профессионального диалога </a:t>
            </a:r>
            <a:r>
              <a:rPr lang="ru-RU" sz="3200" dirty="0">
                <a:solidFill>
                  <a:srgbClr val="002060"/>
                </a:solidFill>
              </a:rPr>
              <a:t>между специалистами в области социально-демографической политики</a:t>
            </a:r>
            <a:r>
              <a:rPr lang="ru-RU" sz="3200" dirty="0" smtClean="0">
                <a:solidFill>
                  <a:srgbClr val="002060"/>
                </a:solidFill>
              </a:rPr>
              <a:t>;</a:t>
            </a:r>
          </a:p>
          <a:p>
            <a:pPr lvl="0"/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>
                <a:solidFill>
                  <a:srgbClr val="002060"/>
                </a:solidFill>
              </a:rPr>
              <a:t>привлечение внимания </a:t>
            </a:r>
            <a:r>
              <a:rPr lang="ru-RU" sz="3200" dirty="0">
                <a:solidFill>
                  <a:srgbClr val="002060"/>
                </a:solidFill>
              </a:rPr>
              <a:t>специалистов и широкой общественности к </a:t>
            </a:r>
            <a:r>
              <a:rPr lang="ru-RU" sz="3200" b="1" dirty="0">
                <a:solidFill>
                  <a:srgbClr val="002060"/>
                </a:solidFill>
              </a:rPr>
              <a:t>лучшим региональным практикам </a:t>
            </a:r>
            <a:r>
              <a:rPr lang="ru-RU" sz="3200" dirty="0">
                <a:solidFill>
                  <a:srgbClr val="002060"/>
                </a:solidFill>
              </a:rPr>
              <a:t>улучшения  социально-демографической ситуации и духовно-нравственного климата.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9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Участие в Конкурсе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</a:rPr>
              <a:t>К участию в Конкурсе </a:t>
            </a:r>
            <a:r>
              <a:rPr lang="ru-RU" dirty="0" smtClean="0">
                <a:solidFill>
                  <a:srgbClr val="002060"/>
                </a:solidFill>
              </a:rPr>
              <a:t>допускаются </a:t>
            </a:r>
            <a:r>
              <a:rPr lang="ru-RU" dirty="0">
                <a:solidFill>
                  <a:srgbClr val="002060"/>
                </a:solidFill>
              </a:rPr>
              <a:t>программы, проекты, нормативно-правовые акты, управленческие, административные решения, способствующие улучшению социально-демографической ситуации и духовно-нравственного климата в регионе, реализуемые в субъектах РФ с участием или при поддержке органов государственной и муниципальной власти. 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06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Результат Конкурса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002060"/>
                </a:solidFill>
              </a:rPr>
              <a:t>Ожидаемым результатом Конкурса, в том числе, станет создание и продвижение постоянно обновляемых:</a:t>
            </a:r>
          </a:p>
          <a:p>
            <a:pPr marL="0" indent="0">
              <a:buNone/>
            </a:pPr>
            <a:endParaRPr lang="ru-RU" sz="1800" dirty="0"/>
          </a:p>
          <a:p>
            <a:pPr lvl="0"/>
            <a:r>
              <a:rPr lang="ru-RU" sz="1800" b="1" dirty="0">
                <a:solidFill>
                  <a:srgbClr val="002060"/>
                </a:solidFill>
              </a:rPr>
              <a:t>портфеля наиболее эффективных социальных проектов и программ</a:t>
            </a:r>
            <a:r>
              <a:rPr lang="ru-RU" sz="1800" dirty="0">
                <a:solidFill>
                  <a:srgbClr val="002060"/>
                </a:solidFill>
              </a:rPr>
              <a:t>, направленных на улучшение  социально-демографической ситуации и духовно-нравственного климата в регионах России;</a:t>
            </a:r>
          </a:p>
          <a:p>
            <a:pPr lvl="0"/>
            <a:endParaRPr lang="ru-RU" sz="1800" dirty="0"/>
          </a:p>
          <a:p>
            <a:r>
              <a:rPr lang="ru-RU" sz="1800" b="1" dirty="0" smtClean="0">
                <a:solidFill>
                  <a:srgbClr val="002060"/>
                </a:solidFill>
              </a:rPr>
              <a:t>«дорожной </a:t>
            </a:r>
            <a:r>
              <a:rPr lang="ru-RU" sz="1800" b="1" dirty="0">
                <a:solidFill>
                  <a:srgbClr val="002060"/>
                </a:solidFill>
              </a:rPr>
              <a:t>карты» управленческих решений</a:t>
            </a:r>
            <a:r>
              <a:rPr lang="ru-RU" sz="1800" dirty="0">
                <a:solidFill>
                  <a:srgbClr val="002060"/>
                </a:solidFill>
              </a:rPr>
              <a:t>, направленных на улучшение  социально-демографической ситуации и духовно-нравственного климата в регионах России.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8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/>
              <a:t>Тематические направления Конкурса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73760" y="2564904"/>
            <a:ext cx="3910208" cy="403244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rgbClr val="002060"/>
                </a:solidFill>
              </a:rPr>
              <a:t>поддержка многодетных семей</a:t>
            </a:r>
          </a:p>
          <a:p>
            <a:pPr marL="0" indent="0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ru-RU" sz="1600" dirty="0">
                <a:solidFill>
                  <a:srgbClr val="002060"/>
                </a:solidFill>
              </a:rPr>
              <a:t>духовно-нравственное и патриотическое воспитание детей и молодежи</a:t>
            </a:r>
          </a:p>
          <a:p>
            <a:pPr marL="0" indent="0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600" dirty="0">
                <a:solidFill>
                  <a:srgbClr val="002060"/>
                </a:solidFill>
              </a:rPr>
              <a:t>защита нравственности и информационная безопасность детей</a:t>
            </a:r>
          </a:p>
          <a:p>
            <a:pPr marL="0" indent="0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ru-RU" sz="1600" dirty="0">
                <a:solidFill>
                  <a:srgbClr val="002060"/>
                </a:solidFill>
              </a:rPr>
              <a:t>формирование здорового образа жизни и организация досуга детей и </a:t>
            </a:r>
            <a:r>
              <a:rPr lang="ru-RU" sz="1600" dirty="0" smtClean="0">
                <a:solidFill>
                  <a:srgbClr val="002060"/>
                </a:solidFill>
              </a:rPr>
              <a:t>молодежи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838256" y="2564904"/>
            <a:ext cx="3910208" cy="4032448"/>
          </a:xfrm>
          <a:prstGeom prst="rect">
            <a:avLst/>
          </a:prstGeom>
        </p:spPr>
        <p:txBody>
          <a:bodyPr vert="horz">
            <a:normAutofit/>
          </a:bodyPr>
          <a:lstStyle>
            <a:lvl1pPr lvl="0" indent="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>
                <a:solidFill>
                  <a:srgbClr val="002060"/>
                </a:solidFill>
              </a:defRPr>
            </a:lvl1pPr>
            <a:lvl2pPr marL="548640" indent="-274320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>
                <a:solidFill>
                  <a:schemeClr val="tx2"/>
                </a:solidFill>
              </a:defRPr>
            </a:lvl2pPr>
            <a:lvl3pPr marL="822960" indent="-228600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/>
            </a:lvl3pPr>
            <a:lvl4pPr marL="1097280" indent="-228600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>
                <a:solidFill>
                  <a:schemeClr val="tx2"/>
                </a:solidFill>
              </a:defRPr>
            </a:lvl4pPr>
            <a:lvl5pPr marL="1371600" indent="-228600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/>
            </a:lvl5pPr>
            <a:lvl6pPr marL="1645920" indent="-182880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/>
            </a:lvl6pPr>
            <a:lvl7pPr marL="1920240" indent="-182880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baseline="0"/>
            </a:lvl7pPr>
            <a:lvl8pPr marL="2103120" indent="-182880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/>
            </a:lvl8pPr>
            <a:lvl9pPr marL="2377440" indent="-182880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cap="all" baseline="0"/>
            </a:lvl9pPr>
          </a:lstStyle>
          <a:p>
            <a:r>
              <a:rPr lang="ru-RU" sz="1600" dirty="0"/>
              <a:t>профилактика социального сиротства, социальная работа с сиротами</a:t>
            </a:r>
          </a:p>
          <a:p>
            <a:endParaRPr lang="ru-RU" sz="1600" dirty="0"/>
          </a:p>
          <a:p>
            <a:r>
              <a:rPr lang="ru-RU" sz="1600" dirty="0"/>
              <a:t>защита материнства, профилактика </a:t>
            </a:r>
            <a:r>
              <a:rPr lang="ru-RU" sz="1600" dirty="0" smtClean="0"/>
              <a:t>абортов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развитие добровольчества, ценностей служения, милосердия и </a:t>
            </a:r>
            <a:r>
              <a:rPr lang="ru-RU" sz="1600" dirty="0" smtClean="0"/>
              <a:t>благотворительности</a:t>
            </a:r>
            <a:endParaRPr lang="ru-RU" sz="16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4152" y="1556792"/>
            <a:ext cx="8294312" cy="720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51394"/>
            <a:ext cx="8640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Конкурс направлен на выявление и поощрение </a:t>
            </a:r>
            <a:r>
              <a:rPr lang="ru-RU" b="1" dirty="0">
                <a:solidFill>
                  <a:srgbClr val="002060"/>
                </a:solidFill>
              </a:rPr>
              <a:t>лучших управленческих, законодательных, административных решений </a:t>
            </a:r>
            <a:r>
              <a:rPr lang="ru-RU" b="1" dirty="0" smtClean="0">
                <a:solidFill>
                  <a:srgbClr val="002060"/>
                </a:solidFill>
              </a:rPr>
              <a:t>регионов Росси в следующих областях: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55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23" y="1378436"/>
            <a:ext cx="3335261" cy="5002892"/>
          </a:xfrm>
          <a:prstGeom prst="rect">
            <a:avLst/>
          </a:prstGeom>
        </p:spPr>
      </p:pic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/>
              <a:t>Премии Конкурса</a:t>
            </a:r>
            <a:endParaRPr lang="ru-RU" sz="2800" b="1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4152" y="1556792"/>
            <a:ext cx="8294312" cy="720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1" y="2420888"/>
            <a:ext cx="26642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По каждому из тематических направлений конкурса будет определен регион – победитель, которому будет вручена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Премия лауреата Конкурса «Область Добра»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2420888"/>
            <a:ext cx="26642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По совокупности достижений в решении социальных и демографических задач одному из регионов будет вручено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гран-при Премии «Область Добра – 2015»</a:t>
            </a:r>
          </a:p>
        </p:txBody>
      </p:sp>
    </p:spTree>
    <p:extLst>
      <p:ext uri="{BB962C8B-B14F-4D97-AF65-F5344CB8AC3E}">
        <p14:creationId xmlns:p14="http://schemas.microsoft.com/office/powerpoint/2010/main" val="746674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/>
              <a:t>Торжественная церемония</a:t>
            </a:r>
            <a:endParaRPr lang="ru-RU" sz="2800" b="1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4152" y="1556792"/>
            <a:ext cx="8294312" cy="720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74674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25 мая </a:t>
            </a:r>
            <a:r>
              <a:rPr lang="ru-RU" dirty="0">
                <a:solidFill>
                  <a:srgbClr val="002060"/>
                </a:solidFill>
              </a:rPr>
              <a:t>2015 года в одном из лучших залов Москвы пройдет Торжественная церемония подведения итогов Первого всероссийского социального конкурса и вручения Премии «Область Добра</a:t>
            </a:r>
            <a:r>
              <a:rPr lang="ru-RU" dirty="0" smtClean="0">
                <a:solidFill>
                  <a:srgbClr val="002060"/>
                </a:solidFill>
              </a:rPr>
              <a:t>».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</a:rPr>
              <a:t>Участниками церемонии станут губернаторы регионов-участников Конкурса, их заместители, курирующие социальные вопросы, представители федеральной исполнительной и законодательной власти, религиозных конфессий, руководители общественных организаций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</a:rPr>
              <a:t>Красочная церемония, уникальная культурная программа станут одним из ярчайших событий года!</a:t>
            </a:r>
          </a:p>
        </p:txBody>
      </p:sp>
    </p:spTree>
    <p:extLst>
      <p:ext uri="{BB962C8B-B14F-4D97-AF65-F5344CB8AC3E}">
        <p14:creationId xmlns:p14="http://schemas.microsoft.com/office/powerpoint/2010/main" val="356460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75895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/>
              <a:t>Организационная структура Конкурса</a:t>
            </a:r>
            <a:endParaRPr lang="ru-RU" sz="2800" b="1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4152" y="1844824"/>
            <a:ext cx="8294312" cy="720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75656" y="1988840"/>
            <a:ext cx="324036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Наблюдательный Совет Конкурса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771800" y="2852936"/>
            <a:ext cx="50405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03648" y="3212976"/>
            <a:ext cx="324036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Экспертный Совет Конкурса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2771800" y="4221088"/>
            <a:ext cx="50405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03648" y="4581128"/>
            <a:ext cx="324036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Организационный Комитет Конкурса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4701044"/>
            <a:ext cx="38884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Обеспечивает организационное и информационное сопровождение Конкурса, осуществляет прием и обработку конкурсных заявок</a:t>
            </a:r>
            <a:endParaRPr lang="ru-RU" sz="11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6016" y="3284984"/>
            <a:ext cx="38884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Оценивает конкурсные заявки, формирует предложения для Наблюдательного Совета о присуждении Премии лучшим региональным программам и проектам </a:t>
            </a:r>
            <a:endParaRPr lang="ru-RU" sz="11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860032" y="2011487"/>
            <a:ext cx="38884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Проводит </a:t>
            </a:r>
            <a:r>
              <a:rPr lang="ru-RU" sz="1100" dirty="0">
                <a:solidFill>
                  <a:srgbClr val="002060"/>
                </a:solidFill>
              </a:rPr>
              <a:t>итоговую конкурсную оценку предложенных Экспертным советом конкурсных заявок, утверждает победителей и проводит награждение</a:t>
            </a:r>
          </a:p>
        </p:txBody>
      </p:sp>
    </p:spTree>
    <p:extLst>
      <p:ext uri="{BB962C8B-B14F-4D97-AF65-F5344CB8AC3E}">
        <p14:creationId xmlns:p14="http://schemas.microsoft.com/office/powerpoint/2010/main" val="2431328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асть доб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33" y="1086124"/>
            <a:ext cx="318483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75895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/>
              <a:t>Контактная информация Оргкомитета</a:t>
            </a:r>
            <a:endParaRPr lang="ru-RU" sz="2800" b="1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2876743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 всем вопросам, связанным с проведением Конкурса, пожалуйста, обращайтесь к </a:t>
            </a:r>
            <a:r>
              <a:rPr lang="ru-RU" b="1" dirty="0" smtClean="0">
                <a:solidFill>
                  <a:srgbClr val="002060"/>
                </a:solidFill>
              </a:rPr>
              <a:t>Леонидову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Василию Леонидовичу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тел. 8 (495) 642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72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03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E-mail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r>
              <a:rPr lang="en-US" dirty="0" smtClean="0">
                <a:solidFill>
                  <a:srgbClr val="002060"/>
                </a:solidFill>
              </a:rPr>
              <a:t>vl@ruscharity.ru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49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32258</TotalTime>
  <Words>514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Первый всероссийский социальный конкурс  «Область Добра»</vt:lpstr>
      <vt:lpstr>Организаторы Конкурса</vt:lpstr>
      <vt:lpstr>Конкурс «Область Добра»</vt:lpstr>
      <vt:lpstr>Цели и задачи Конкурса</vt:lpstr>
      <vt:lpstr>Участие в Конкурсе</vt:lpstr>
      <vt:lpstr>Результат Конкурса</vt:lpstr>
      <vt:lpstr>Тематические направления Конкурса</vt:lpstr>
      <vt:lpstr>Премии Конкурса</vt:lpstr>
      <vt:lpstr>Торжественная церемония</vt:lpstr>
      <vt:lpstr>Организационная структура Конкурса</vt:lpstr>
      <vt:lpstr>Контактная информация Оргкомитета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Первый всероссийский социальный конкурс  «Область Добра»</dc:title>
  <dc:creator>Aleksandr Grishunin</dc:creator>
  <cp:lastModifiedBy>Домашний</cp:lastModifiedBy>
  <cp:revision>22</cp:revision>
  <cp:lastPrinted>2015-02-10T09:10:15Z</cp:lastPrinted>
  <dcterms:created xsi:type="dcterms:W3CDTF">2014-12-11T12:23:13Z</dcterms:created>
  <dcterms:modified xsi:type="dcterms:W3CDTF">2015-03-19T14:01:50Z</dcterms:modified>
</cp:coreProperties>
</file>