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</p:sldMasterIdLst>
  <p:notesMasterIdLst>
    <p:notesMasterId r:id="rId17"/>
  </p:notesMasterIdLst>
  <p:sldIdLst>
    <p:sldId id="256" r:id="rId4"/>
    <p:sldId id="257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6BF8E-F654-4E71-8660-234E5AAB7989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D75CB-DCF3-4FD1-B8CA-101D148FC7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999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11A5-C53D-EA48-9034-0201884B5FE9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779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0728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108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941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1418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97590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593476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707688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010514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334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4092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845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325281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9388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700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66067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6608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98112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06648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3965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3640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187862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23782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8216435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3470091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84646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64563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37139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189052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00129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92003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5129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42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42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4/20/2015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701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logo_cmy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616" y="261435"/>
            <a:ext cx="3757703" cy="6119893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558546" y="388471"/>
            <a:ext cx="6327317" cy="2879466"/>
          </a:xfrm>
        </p:spPr>
        <p:txBody>
          <a:bodyPr/>
          <a:lstStyle/>
          <a:p>
            <a:r>
              <a:rPr lang="ru-RU" dirty="0" smtClean="0"/>
              <a:t>КОМИССИЯ СТУДЕНЧЕСКОЙ ОЦЕНКИ КАЧЕСТВА ОБРАЗОВАНИЯ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982304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2254" y="548680"/>
            <a:ext cx="84300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Одной из ключевых проблем создания системы роста человеческого </a:t>
            </a:r>
            <a:r>
              <a:rPr lang="ru-RU" sz="2400" dirty="0" smtClean="0">
                <a:solidFill>
                  <a:schemeClr val="bg1"/>
                </a:solidFill>
              </a:rPr>
              <a:t>и социального </a:t>
            </a:r>
            <a:r>
              <a:rPr lang="ru-RU" sz="2400" dirty="0">
                <a:solidFill>
                  <a:schemeClr val="bg1"/>
                </a:solidFill>
              </a:rPr>
              <a:t>капитала в России – является проблема низкого </a:t>
            </a:r>
            <a:r>
              <a:rPr lang="ru-RU" sz="2400" dirty="0" smtClean="0">
                <a:solidFill>
                  <a:schemeClr val="bg1"/>
                </a:solidFill>
              </a:rPr>
              <a:t>уровня подготовки и конкурентоспособности </a:t>
            </a:r>
            <a:r>
              <a:rPr lang="ru-RU" sz="2400" dirty="0">
                <a:solidFill>
                  <a:schemeClr val="bg1"/>
                </a:solidFill>
              </a:rPr>
              <a:t>выпускников вузов РФ.</a:t>
            </a:r>
          </a:p>
          <a:p>
            <a:r>
              <a:rPr lang="ru-RU" sz="2400" dirty="0">
                <a:solidFill>
                  <a:schemeClr val="bg1"/>
                </a:solidFill>
              </a:rPr>
              <a:t>Трудоустраиваются по специальности менее 30%, а для тех, кто </a:t>
            </a:r>
            <a:r>
              <a:rPr lang="ru-RU" sz="2400" dirty="0" smtClean="0">
                <a:solidFill>
                  <a:schemeClr val="bg1"/>
                </a:solidFill>
              </a:rPr>
              <a:t>устраивается по </a:t>
            </a:r>
            <a:r>
              <a:rPr lang="ru-RU" sz="2400" dirty="0">
                <a:solidFill>
                  <a:schemeClr val="bg1"/>
                </a:solidFill>
              </a:rPr>
              <a:t>специальности – </a:t>
            </a:r>
            <a:r>
              <a:rPr lang="ru-RU" sz="2400" dirty="0" smtClean="0">
                <a:solidFill>
                  <a:schemeClr val="bg1"/>
                </a:solidFill>
              </a:rPr>
              <a:t>требуется дополнительное </a:t>
            </a:r>
            <a:r>
              <a:rPr lang="ru-RU" sz="2400" dirty="0">
                <a:solidFill>
                  <a:schemeClr val="bg1"/>
                </a:solidFill>
              </a:rPr>
              <a:t>в течение 2-3 лет обучение </a:t>
            </a:r>
            <a:r>
              <a:rPr lang="ru-RU" sz="2400" dirty="0" smtClean="0">
                <a:solidFill>
                  <a:schemeClr val="bg1"/>
                </a:solidFill>
              </a:rPr>
              <a:t>и переквалификация.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Одна </a:t>
            </a:r>
            <a:r>
              <a:rPr lang="ru-RU" sz="2400" dirty="0">
                <a:solidFill>
                  <a:schemeClr val="bg1"/>
                </a:solidFill>
              </a:rPr>
              <a:t>из важнейших причин такого положения дел состоит в</a:t>
            </a:r>
          </a:p>
          <a:p>
            <a:r>
              <a:rPr lang="ru-RU" sz="2400" dirty="0">
                <a:solidFill>
                  <a:schemeClr val="bg1"/>
                </a:solidFill>
              </a:rPr>
              <a:t>закрытости системы профессионального образования. Система</a:t>
            </a:r>
          </a:p>
          <a:p>
            <a:r>
              <a:rPr lang="ru-RU" sz="2400" dirty="0">
                <a:solidFill>
                  <a:schemeClr val="bg1"/>
                </a:solidFill>
              </a:rPr>
              <a:t>функционирует сама для себя, слабо взаимодействуя с рынком труда </a:t>
            </a:r>
            <a:r>
              <a:rPr lang="ru-RU" sz="2400" dirty="0" smtClean="0">
                <a:solidFill>
                  <a:schemeClr val="bg1"/>
                </a:solidFill>
              </a:rPr>
              <a:t>и, практически </a:t>
            </a:r>
            <a:r>
              <a:rPr lang="ru-RU" sz="2400" dirty="0">
                <a:solidFill>
                  <a:schemeClr val="bg1"/>
                </a:solidFill>
              </a:rPr>
              <a:t>– не получая обратной связи от студентов как </a:t>
            </a:r>
            <a:r>
              <a:rPr lang="ru-RU" sz="2400" dirty="0" smtClean="0">
                <a:solidFill>
                  <a:schemeClr val="bg1"/>
                </a:solidFill>
              </a:rPr>
              <a:t>основных потребителей </a:t>
            </a:r>
            <a:r>
              <a:rPr lang="ru-RU" sz="2400" dirty="0">
                <a:solidFill>
                  <a:schemeClr val="bg1"/>
                </a:solidFill>
              </a:rPr>
              <a:t>образовательных услуг.</a:t>
            </a:r>
          </a:p>
        </p:txBody>
      </p:sp>
    </p:spTree>
    <p:extLst>
      <p:ext uri="{BB962C8B-B14F-4D97-AF65-F5344CB8AC3E}">
        <p14:creationId xmlns:p14="http://schemas.microsoft.com/office/powerpoint/2010/main" xmlns="" val="3335586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Президент РФ В.В. Путин прямо указывает на необходимость создания</a:t>
            </a:r>
          </a:p>
          <a:p>
            <a:r>
              <a:rPr lang="ru-RU" sz="2400" dirty="0">
                <a:solidFill>
                  <a:schemeClr val="bg1"/>
                </a:solidFill>
              </a:rPr>
              <a:t>внутренних систем оценки деятельности научно-педагогических </a:t>
            </a:r>
            <a:r>
              <a:rPr lang="ru-RU" sz="2400" dirty="0" smtClean="0">
                <a:solidFill>
                  <a:schemeClr val="bg1"/>
                </a:solidFill>
              </a:rPr>
              <a:t>работников и </a:t>
            </a:r>
            <a:r>
              <a:rPr lang="ru-RU" sz="2400" dirty="0">
                <a:solidFill>
                  <a:schemeClr val="bg1"/>
                </a:solidFill>
              </a:rPr>
              <a:t>удовлетворённости студентов условиями и результатами </a:t>
            </a:r>
            <a:r>
              <a:rPr lang="ru-RU" sz="2400" dirty="0" smtClean="0">
                <a:solidFill>
                  <a:schemeClr val="bg1"/>
                </a:solidFill>
              </a:rPr>
              <a:t>обучения (Поручение </a:t>
            </a:r>
            <a:r>
              <a:rPr lang="ru-RU" sz="2400" dirty="0">
                <a:solidFill>
                  <a:schemeClr val="bg1"/>
                </a:solidFill>
              </a:rPr>
              <a:t>президента 1148 п.2 от 22 мая 2014 года) для </a:t>
            </a:r>
            <a:r>
              <a:rPr lang="ru-RU" sz="2400" dirty="0" smtClean="0">
                <a:solidFill>
                  <a:schemeClr val="bg1"/>
                </a:solidFill>
              </a:rPr>
              <a:t>последующего учёта </a:t>
            </a:r>
            <a:r>
              <a:rPr lang="ru-RU" sz="2400" dirty="0">
                <a:solidFill>
                  <a:schemeClr val="bg1"/>
                </a:solidFill>
              </a:rPr>
              <a:t>результатов этой оценки в системе показателей </a:t>
            </a:r>
            <a:r>
              <a:rPr lang="ru-RU" sz="2400" dirty="0" smtClean="0">
                <a:solidFill>
                  <a:schemeClr val="bg1"/>
                </a:solidFill>
              </a:rPr>
              <a:t>эффективности деятельности </a:t>
            </a:r>
            <a:r>
              <a:rPr lang="ru-RU" sz="2400" dirty="0">
                <a:solidFill>
                  <a:schemeClr val="bg1"/>
                </a:solidFill>
              </a:rPr>
              <a:t>образовательных организаций высшего </a:t>
            </a:r>
            <a:r>
              <a:rPr lang="ru-RU" sz="2400" dirty="0" smtClean="0">
                <a:solidFill>
                  <a:schemeClr val="bg1"/>
                </a:solidFill>
              </a:rPr>
              <a:t>профессионального образования</a:t>
            </a:r>
            <a:r>
              <a:rPr lang="ru-RU" sz="2400" dirty="0">
                <a:solidFill>
                  <a:schemeClr val="bg1"/>
                </a:solidFill>
              </a:rPr>
              <a:t>. Это указание президента опирается на закон «Об образовании </a:t>
            </a:r>
            <a:r>
              <a:rPr lang="ru-RU" sz="2400" dirty="0" smtClean="0">
                <a:solidFill>
                  <a:schemeClr val="bg1"/>
                </a:solidFill>
              </a:rPr>
              <a:t>в Российской </a:t>
            </a:r>
            <a:r>
              <a:rPr lang="ru-RU" sz="2400" dirty="0">
                <a:solidFill>
                  <a:schemeClr val="bg1"/>
                </a:solidFill>
              </a:rPr>
              <a:t>Федерации», в соответствии с которым, студенты </a:t>
            </a:r>
            <a:r>
              <a:rPr lang="ru-RU" sz="2400" dirty="0" smtClean="0">
                <a:solidFill>
                  <a:schemeClr val="bg1"/>
                </a:solidFill>
              </a:rPr>
              <a:t>становятся полноправными </a:t>
            </a:r>
            <a:r>
              <a:rPr lang="ru-RU" sz="2400" dirty="0">
                <a:solidFill>
                  <a:schemeClr val="bg1"/>
                </a:solidFill>
              </a:rPr>
              <a:t>участниками управления образовательной организацией (</a:t>
            </a:r>
            <a:r>
              <a:rPr lang="ru-RU" sz="2400" dirty="0" smtClean="0">
                <a:solidFill>
                  <a:schemeClr val="bg1"/>
                </a:solidFill>
              </a:rPr>
              <a:t>273 - </a:t>
            </a:r>
            <a:r>
              <a:rPr lang="ru-RU" sz="2400" dirty="0">
                <a:solidFill>
                  <a:schemeClr val="bg1"/>
                </a:solidFill>
              </a:rPr>
              <a:t>ФЗ, статья 26) и имеют право на участие в формировании </a:t>
            </a:r>
            <a:r>
              <a:rPr lang="ru-RU" sz="2400" dirty="0" smtClean="0">
                <a:solidFill>
                  <a:schemeClr val="bg1"/>
                </a:solidFill>
              </a:rPr>
              <a:t>содержания своего </a:t>
            </a:r>
            <a:r>
              <a:rPr lang="ru-RU" sz="2400" dirty="0">
                <a:solidFill>
                  <a:schemeClr val="bg1"/>
                </a:solidFill>
              </a:rPr>
              <a:t>профессионального образования (273-ФЗ, статья 34)</a:t>
            </a:r>
          </a:p>
        </p:txBody>
      </p:sp>
    </p:spTree>
    <p:extLst>
      <p:ext uri="{BB962C8B-B14F-4D97-AF65-F5344CB8AC3E}">
        <p14:creationId xmlns:p14="http://schemas.microsoft.com/office/powerpoint/2010/main" xmlns="" val="743186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630" y="404664"/>
            <a:ext cx="53285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Студенческий стандарт качества образования призван обеспечить</a:t>
            </a:r>
          </a:p>
          <a:p>
            <a:r>
              <a:rPr lang="ru-RU" sz="2400" dirty="0">
                <a:solidFill>
                  <a:schemeClr val="bg1"/>
                </a:solidFill>
              </a:rPr>
              <a:t>включение студентов в создание внутренних систем оценки деятельности</a:t>
            </a:r>
          </a:p>
          <a:p>
            <a:r>
              <a:rPr lang="ru-RU" sz="2400" dirty="0">
                <a:solidFill>
                  <a:schemeClr val="bg1"/>
                </a:solidFill>
              </a:rPr>
              <a:t>научно-педагогических работников и удовлетворённости студентов</a:t>
            </a:r>
          </a:p>
          <a:p>
            <a:r>
              <a:rPr lang="ru-RU" sz="2400" dirty="0">
                <a:solidFill>
                  <a:schemeClr val="bg1"/>
                </a:solidFill>
              </a:rPr>
              <a:t>условиями и результатами обучения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1\Desktop\фото\2014\15.-селигер\MdWxpeYcSV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95668"/>
            <a:ext cx="4320480" cy="288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02572" y="352777"/>
            <a:ext cx="963613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6156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Н</a:t>
            </a:r>
            <a:r>
              <a:rPr lang="ru-RU" sz="2000" b="1" dirty="0" smtClean="0"/>
              <a:t>аиболее </a:t>
            </a:r>
            <a:r>
              <a:rPr lang="ru-RU" sz="2000" b="1" dirty="0"/>
              <a:t>значимые для студентов параметры системы </a:t>
            </a:r>
            <a:r>
              <a:rPr lang="ru-RU" sz="2000" b="1" dirty="0" smtClean="0"/>
              <a:t>профессионального образования: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7373" y="1290610"/>
            <a:ext cx="76368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Условия </a:t>
            </a:r>
            <a:r>
              <a:rPr lang="ru-RU" sz="2000" dirty="0">
                <a:solidFill>
                  <a:schemeClr val="bg1"/>
                </a:solidFill>
              </a:rPr>
              <a:t>и факторы образовательного процесса, включающего </a:t>
            </a:r>
            <a:r>
              <a:rPr lang="ru-RU" sz="2000" dirty="0" smtClean="0">
                <a:solidFill>
                  <a:schemeClr val="bg1"/>
                </a:solidFill>
              </a:rPr>
              <a:t>в себя </a:t>
            </a:r>
            <a:r>
              <a:rPr lang="ru-RU" sz="2000" dirty="0">
                <a:solidFill>
                  <a:schemeClr val="bg1"/>
                </a:solidFill>
              </a:rPr>
              <a:t>учебную, научную и воспитательную (согласно 273-ФЗ) деятельность.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5557" y="2586346"/>
            <a:ext cx="818322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Выявление проблемных </a:t>
            </a:r>
            <a:r>
              <a:rPr lang="ru-RU" sz="2000" dirty="0">
                <a:solidFill>
                  <a:schemeClr val="bg1"/>
                </a:solidFill>
              </a:rPr>
              <a:t>зон в процессе образования через поиск </a:t>
            </a:r>
            <a:r>
              <a:rPr lang="ru-RU" sz="2000" dirty="0" smtClean="0">
                <a:solidFill>
                  <a:schemeClr val="bg1"/>
                </a:solidFill>
              </a:rPr>
              <a:t>отклонений промежуточных </a:t>
            </a:r>
            <a:r>
              <a:rPr lang="ru-RU" sz="2000" dirty="0">
                <a:solidFill>
                  <a:schemeClr val="bg1"/>
                </a:solidFill>
              </a:rPr>
              <a:t>и итоговых результатов обучения от результатов, </a:t>
            </a:r>
            <a:r>
              <a:rPr lang="ru-RU" sz="2000" dirty="0" smtClean="0">
                <a:solidFill>
                  <a:schemeClr val="bg1"/>
                </a:solidFill>
              </a:rPr>
              <a:t>желаемых для </a:t>
            </a:r>
            <a:r>
              <a:rPr lang="ru-RU" sz="2000" dirty="0">
                <a:solidFill>
                  <a:schemeClr val="bg1"/>
                </a:solidFill>
              </a:rPr>
              <a:t>обучающихся, определяемых с учетом требований работодателей </a:t>
            </a:r>
            <a:r>
              <a:rPr lang="ru-RU" sz="2000" dirty="0" smtClean="0">
                <a:solidFill>
                  <a:schemeClr val="bg1"/>
                </a:solidFill>
              </a:rPr>
              <a:t>и государственно-общественных </a:t>
            </a:r>
            <a:r>
              <a:rPr lang="ru-RU" sz="2000" dirty="0">
                <a:solidFill>
                  <a:schemeClr val="bg1"/>
                </a:solidFill>
              </a:rPr>
              <a:t>институтов (государственной политики </a:t>
            </a:r>
            <a:r>
              <a:rPr lang="ru-RU" sz="2000" dirty="0" smtClean="0">
                <a:solidFill>
                  <a:schemeClr val="bg1"/>
                </a:solidFill>
              </a:rPr>
              <a:t>и общественных </a:t>
            </a:r>
            <a:r>
              <a:rPr lang="ru-RU" sz="2000" dirty="0">
                <a:solidFill>
                  <a:schemeClr val="bg1"/>
                </a:solidFill>
              </a:rPr>
              <a:t>потребностей).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580" y="1451957"/>
            <a:ext cx="5540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3112236"/>
            <a:ext cx="5540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6497" y="1472460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1</a:t>
            </a:r>
            <a:endParaRPr lang="ru-RU" sz="28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6841" y="3140344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7525" y="4503583"/>
            <a:ext cx="79392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Показатели качества преподавания </a:t>
            </a:r>
            <a:r>
              <a:rPr lang="ru-RU" sz="2000" dirty="0" smtClean="0">
                <a:solidFill>
                  <a:schemeClr val="bg1"/>
                </a:solidFill>
              </a:rPr>
              <a:t>- выявление </a:t>
            </a:r>
            <a:r>
              <a:rPr lang="ru-RU" sz="2000" dirty="0">
                <a:solidFill>
                  <a:schemeClr val="bg1"/>
                </a:solidFill>
              </a:rPr>
              <a:t>некомпетентности </a:t>
            </a:r>
            <a:r>
              <a:rPr lang="ru-RU" sz="2000" dirty="0" smtClean="0">
                <a:solidFill>
                  <a:schemeClr val="bg1"/>
                </a:solidFill>
              </a:rPr>
              <a:t>преподавателей и соответствие преподаваемых дисциплин должным. </a:t>
            </a:r>
            <a:r>
              <a:rPr lang="ru-RU" sz="2000" dirty="0">
                <a:solidFill>
                  <a:schemeClr val="bg1"/>
                </a:solidFill>
              </a:rPr>
              <a:t>А также </a:t>
            </a:r>
            <a:r>
              <a:rPr lang="ru-RU" sz="2000" dirty="0" smtClean="0">
                <a:solidFill>
                  <a:schemeClr val="bg1"/>
                </a:solidFill>
              </a:rPr>
              <a:t> определение слабых сторон </a:t>
            </a:r>
            <a:r>
              <a:rPr lang="ru-RU" sz="2000" dirty="0">
                <a:solidFill>
                  <a:schemeClr val="bg1"/>
                </a:solidFill>
              </a:rPr>
              <a:t>в организации преподавательской </a:t>
            </a:r>
            <a:r>
              <a:rPr lang="ru-RU" sz="2000" dirty="0" smtClean="0">
                <a:solidFill>
                  <a:schemeClr val="bg1"/>
                </a:solidFill>
              </a:rPr>
              <a:t>деятельности.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98" y="4980553"/>
            <a:ext cx="5540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85660" y="4963871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 Black" panose="020B0A04020102020204" pitchFamily="34" charset="0"/>
              </a:rPr>
              <a:t>3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1603" y="384242"/>
            <a:ext cx="963613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831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5540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339" y="2438365"/>
            <a:ext cx="5540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8789" y="820921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7600" y="2494582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271914"/>
            <a:ext cx="76328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Информированность студентов </a:t>
            </a:r>
            <a:r>
              <a:rPr lang="ru-RU" sz="2000" dirty="0">
                <a:solidFill>
                  <a:schemeClr val="bg1"/>
                </a:solidFill>
              </a:rPr>
              <a:t>о том, как должен быть организован </a:t>
            </a:r>
            <a:r>
              <a:rPr lang="ru-RU" sz="2000" dirty="0" smtClean="0">
                <a:solidFill>
                  <a:schemeClr val="bg1"/>
                </a:solidFill>
              </a:rPr>
              <a:t>эффективный образовательный </a:t>
            </a:r>
            <a:r>
              <a:rPr lang="ru-RU" sz="2000" dirty="0">
                <a:solidFill>
                  <a:schemeClr val="bg1"/>
                </a:solidFill>
              </a:rPr>
              <a:t>процесс, какие способы влияния на формы и </a:t>
            </a:r>
            <a:r>
              <a:rPr lang="ru-RU" sz="2000" dirty="0" smtClean="0">
                <a:solidFill>
                  <a:schemeClr val="bg1"/>
                </a:solidFill>
              </a:rPr>
              <a:t>содержания образования</a:t>
            </a:r>
            <a:r>
              <a:rPr lang="ru-RU" sz="2000" dirty="0">
                <a:solidFill>
                  <a:schemeClr val="bg1"/>
                </a:solidFill>
              </a:rPr>
              <a:t>, условия обучения, известны и доступны студентам, </a:t>
            </a:r>
            <a:r>
              <a:rPr lang="ru-RU" sz="2000" dirty="0" smtClean="0">
                <a:solidFill>
                  <a:schemeClr val="bg1"/>
                </a:solidFill>
              </a:rPr>
              <a:t>в соответствии </a:t>
            </a:r>
            <a:r>
              <a:rPr lang="ru-RU" sz="2000" dirty="0">
                <a:solidFill>
                  <a:schemeClr val="bg1"/>
                </a:solidFill>
              </a:rPr>
              <a:t>с политикой информационной открытости </a:t>
            </a:r>
            <a:r>
              <a:rPr lang="ru-RU" sz="2000" dirty="0" smtClean="0">
                <a:solidFill>
                  <a:schemeClr val="bg1"/>
                </a:solidFill>
              </a:rPr>
              <a:t>образовательной организации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97999" y="2045637"/>
            <a:ext cx="77768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материальное сопровождение образовательного </a:t>
            </a:r>
            <a:r>
              <a:rPr lang="ru-RU" sz="2000" dirty="0">
                <a:solidFill>
                  <a:schemeClr val="bg1"/>
                </a:solidFill>
              </a:rPr>
              <a:t>процесса, выполнения </a:t>
            </a:r>
            <a:r>
              <a:rPr lang="ru-RU" sz="2000" dirty="0" smtClean="0">
                <a:solidFill>
                  <a:schemeClr val="bg1"/>
                </a:solidFill>
              </a:rPr>
              <a:t>санитарно-гигиенических, эстетических</a:t>
            </a:r>
            <a:r>
              <a:rPr lang="ru-RU" sz="2000" dirty="0">
                <a:solidFill>
                  <a:schemeClr val="bg1"/>
                </a:solidFill>
              </a:rPr>
              <a:t>, эргономических и иных норм, научную организацию труда </a:t>
            </a:r>
            <a:r>
              <a:rPr lang="ru-RU" sz="2000" dirty="0" smtClean="0">
                <a:solidFill>
                  <a:schemeClr val="bg1"/>
                </a:solidFill>
              </a:rPr>
              <a:t>и учения</a:t>
            </a:r>
            <a:r>
              <a:rPr lang="ru-RU" sz="2000" dirty="0">
                <a:solidFill>
                  <a:schemeClr val="bg1"/>
                </a:solidFill>
              </a:rPr>
              <a:t>, которые напрямую либо косвенно обуславливают </a:t>
            </a:r>
            <a:r>
              <a:rPr lang="ru-RU" sz="2000" dirty="0" smtClean="0">
                <a:solidFill>
                  <a:schemeClr val="bg1"/>
                </a:solidFill>
              </a:rPr>
              <a:t>результативность образовательного </a:t>
            </a:r>
            <a:r>
              <a:rPr lang="ru-RU" sz="2000" dirty="0">
                <a:solidFill>
                  <a:schemeClr val="bg1"/>
                </a:solidFill>
              </a:rPr>
              <a:t>процесса.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97017"/>
            <a:ext cx="4563418" cy="304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1250" y="5301208"/>
            <a:ext cx="963613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8316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064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Для систематического проведения внутренней оценки качества </a:t>
            </a:r>
            <a:r>
              <a:rPr lang="ru-RU" b="1" dirty="0" smtClean="0"/>
              <a:t>образования необходимо </a:t>
            </a:r>
            <a:r>
              <a:rPr lang="ru-RU" b="1" dirty="0"/>
              <a:t>наличие таких студенческих структур, как советы </a:t>
            </a:r>
            <a:r>
              <a:rPr lang="ru-RU" b="1" dirty="0" smtClean="0"/>
              <a:t>обучающихся либо </a:t>
            </a:r>
            <a:r>
              <a:rPr lang="ru-RU" b="1" dirty="0"/>
              <a:t>студенческие комиссии по качеству </a:t>
            </a:r>
            <a:r>
              <a:rPr lang="ru-RU" b="1" dirty="0" smtClean="0"/>
              <a:t>образования.</a:t>
            </a:r>
          </a:p>
          <a:p>
            <a:endParaRPr lang="ru-RU" b="1" dirty="0" smtClean="0"/>
          </a:p>
          <a:p>
            <a:r>
              <a:rPr lang="ru-RU" b="1" dirty="0"/>
              <a:t>Деятельность </a:t>
            </a:r>
            <a:r>
              <a:rPr lang="ru-RU" b="1" dirty="0" smtClean="0"/>
              <a:t>Комиссии направлена </a:t>
            </a:r>
            <a:r>
              <a:rPr lang="ru-RU" b="1" dirty="0"/>
              <a:t>на: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696007"/>
            <a:ext cx="80648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solidFill>
                  <a:schemeClr val="bg1"/>
                </a:solidFill>
              </a:rPr>
              <a:t>1. Мониторинг качества образования со стороны обучающихся</a:t>
            </a:r>
          </a:p>
          <a:p>
            <a:r>
              <a:rPr lang="ru-RU" sz="2000" dirty="0">
                <a:solidFill>
                  <a:schemeClr val="bg1"/>
                </a:solidFill>
              </a:rPr>
              <a:t>1) выявление наиболее актуальных проблем (собственно процесс</a:t>
            </a:r>
          </a:p>
          <a:p>
            <a:r>
              <a:rPr lang="ru-RU" sz="2000" dirty="0">
                <a:solidFill>
                  <a:schemeClr val="bg1"/>
                </a:solidFill>
              </a:rPr>
              <a:t>оценки качества образования);</a:t>
            </a:r>
          </a:p>
          <a:p>
            <a:r>
              <a:rPr lang="ru-RU" sz="2000" dirty="0">
                <a:solidFill>
                  <a:schemeClr val="bg1"/>
                </a:solidFill>
              </a:rPr>
              <a:t>2) поиск решений данных проблем (совместно с администрацией</a:t>
            </a:r>
          </a:p>
          <a:p>
            <a:r>
              <a:rPr lang="ru-RU" sz="2000" dirty="0">
                <a:solidFill>
                  <a:schemeClr val="bg1"/>
                </a:solidFill>
              </a:rPr>
              <a:t>данных Образовательных организаций);</a:t>
            </a:r>
          </a:p>
          <a:p>
            <a:r>
              <a:rPr lang="ru-RU" sz="2000" dirty="0">
                <a:solidFill>
                  <a:schemeClr val="bg1"/>
                </a:solidFill>
              </a:rPr>
              <a:t>3) решение проблем;</a:t>
            </a:r>
          </a:p>
          <a:p>
            <a:r>
              <a:rPr lang="ru-RU" sz="2000" dirty="0">
                <a:solidFill>
                  <a:schemeClr val="bg1"/>
                </a:solidFill>
              </a:rPr>
              <a:t>4) формирование рекомендаций по повышению </a:t>
            </a:r>
            <a:r>
              <a:rPr lang="ru-RU" sz="2000" dirty="0" smtClean="0">
                <a:solidFill>
                  <a:schemeClr val="bg1"/>
                </a:solidFill>
              </a:rPr>
              <a:t>качества образования.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u="sng" dirty="0">
                <a:solidFill>
                  <a:schemeClr val="bg1"/>
                </a:solidFill>
              </a:rPr>
              <a:t>2. Проведение образовательных программ, форумов, конференций,</a:t>
            </a:r>
          </a:p>
          <a:p>
            <a:r>
              <a:rPr lang="ru-RU" sz="2000" u="sng" dirty="0">
                <a:solidFill>
                  <a:schemeClr val="bg1"/>
                </a:solidFill>
              </a:rPr>
              <a:t>направленных на включение студентов в процесс оценки качества</a:t>
            </a:r>
          </a:p>
          <a:p>
            <a:r>
              <a:rPr lang="ru-RU" sz="2000" u="sng" dirty="0">
                <a:solidFill>
                  <a:schemeClr val="bg1"/>
                </a:solidFill>
              </a:rPr>
              <a:t>образования.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193870"/>
            <a:ext cx="963613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8316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52036" y="1340768"/>
            <a:ext cx="3888432" cy="397031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ru-RU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Нестандартизованная</a:t>
            </a:r>
            <a:endParaRPr lang="ru-RU" b="1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Студенческие приемные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(онлайн и живой кабинет)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Круглый стол с ректором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Интервью (открытые вопросы)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Форсайт(коллективное проектирование).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5. Стратегическая сессия с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участием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стейкхолдеров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(заинтересованных лиц).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6. Студенческая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лаборатория качества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7.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Организационно-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деятельностная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игра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96208" y="520512"/>
            <a:ext cx="2727920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Методы </a:t>
            </a:r>
            <a:r>
              <a:rPr lang="ru-RU" sz="2400" dirty="0" smtClean="0"/>
              <a:t>оценки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340768"/>
            <a:ext cx="3744416" cy="193899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Стандартизованная </a:t>
            </a:r>
            <a:endParaRPr lang="ru-RU" sz="2000" b="1" u="sng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Анкетирование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Студенческие оценочные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комиссии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Структурированное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интервью (по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протоколу)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868" y="3645024"/>
            <a:ext cx="4322168" cy="2880320"/>
          </a:xfrm>
          <a:prstGeom prst="rect">
            <a:avLst/>
          </a:prstGeom>
          <a:noFill/>
          <a:ln w="9525" cap="rnd">
            <a:solidFill>
              <a:schemeClr val="tx1"/>
            </a:solidFill>
            <a:round/>
            <a:headEnd/>
            <a:tailEnd/>
          </a:ln>
          <a:effectLst>
            <a:softEdge rad="2921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8316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chemeClr val="bg1"/>
                </a:solidFill>
              </a:rPr>
              <a:t>Анкетирование</a:t>
            </a:r>
          </a:p>
          <a:p>
            <a:r>
              <a:rPr lang="ru-RU" sz="2400" dirty="0">
                <a:solidFill>
                  <a:schemeClr val="bg1"/>
                </a:solidFill>
              </a:rPr>
              <a:t>Анкетирование проводят сами студенты раз в пол года, для </a:t>
            </a:r>
            <a:r>
              <a:rPr lang="ru-RU" sz="2400" dirty="0" smtClean="0">
                <a:solidFill>
                  <a:schemeClr val="bg1"/>
                </a:solidFill>
              </a:rPr>
              <a:t>выявления основных </a:t>
            </a:r>
            <a:r>
              <a:rPr lang="ru-RU" sz="2400" dirty="0">
                <a:solidFill>
                  <a:schemeClr val="bg1"/>
                </a:solidFill>
              </a:rPr>
              <a:t>проблем в образовательной системе, для последующей коррекции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b="1" u="sng" dirty="0">
                <a:solidFill>
                  <a:schemeClr val="bg1"/>
                </a:solidFill>
              </a:rPr>
              <a:t>Студенческие оценочные комиссии (СОК)</a:t>
            </a:r>
          </a:p>
          <a:p>
            <a:r>
              <a:rPr lang="ru-RU" sz="2400" dirty="0">
                <a:solidFill>
                  <a:schemeClr val="bg1"/>
                </a:solidFill>
              </a:rPr>
              <a:t>СОК формируются с целью экстренного </a:t>
            </a:r>
            <a:r>
              <a:rPr lang="ru-RU" sz="2400" dirty="0" smtClean="0">
                <a:solidFill>
                  <a:schemeClr val="bg1"/>
                </a:solidFill>
              </a:rPr>
              <a:t>мониторинга качества </a:t>
            </a:r>
            <a:r>
              <a:rPr lang="ru-RU" sz="2400" dirty="0">
                <a:solidFill>
                  <a:schemeClr val="bg1"/>
                </a:solidFill>
              </a:rPr>
              <a:t>образования </a:t>
            </a:r>
            <a:r>
              <a:rPr lang="ru-RU" sz="2400" dirty="0" smtClean="0">
                <a:solidFill>
                  <a:schemeClr val="bg1"/>
                </a:solidFill>
              </a:rPr>
              <a:t>в вузе</a:t>
            </a:r>
            <a:r>
              <a:rPr lang="ru-RU" sz="2400" dirty="0">
                <a:solidFill>
                  <a:schemeClr val="bg1"/>
                </a:solidFill>
              </a:rPr>
              <a:t>. Комиссия формируется из числа инициативных студентов </a:t>
            </a:r>
            <a:r>
              <a:rPr lang="ru-RU" sz="2400" dirty="0" smtClean="0">
                <a:solidFill>
                  <a:schemeClr val="bg1"/>
                </a:solidFill>
              </a:rPr>
              <a:t>вуза, руководителем </a:t>
            </a:r>
            <a:r>
              <a:rPr lang="ru-RU" sz="2400" dirty="0">
                <a:solidFill>
                  <a:schemeClr val="bg1"/>
                </a:solidFill>
              </a:rPr>
              <a:t>СОК становится ответственный за оценку </a:t>
            </a:r>
            <a:r>
              <a:rPr lang="ru-RU" sz="2400" dirty="0" smtClean="0">
                <a:solidFill>
                  <a:schemeClr val="bg1"/>
                </a:solidFill>
              </a:rPr>
              <a:t>качества образования </a:t>
            </a:r>
            <a:r>
              <a:rPr lang="ru-RU" sz="2400" dirty="0">
                <a:solidFill>
                  <a:schemeClr val="bg1"/>
                </a:solidFill>
              </a:rPr>
              <a:t>со стороны студентов в данном вузе. Ему необходимо</a:t>
            </a:r>
          </a:p>
          <a:p>
            <a:r>
              <a:rPr lang="ru-RU" sz="2400" dirty="0">
                <a:solidFill>
                  <a:schemeClr val="bg1"/>
                </a:solidFill>
              </a:rPr>
              <a:t>договорится с администрацией и получить бумагу </a:t>
            </a:r>
            <a:r>
              <a:rPr lang="ru-RU" sz="2400" dirty="0" smtClean="0">
                <a:solidFill>
                  <a:schemeClr val="bg1"/>
                </a:solidFill>
              </a:rPr>
              <a:t>о возможности СОК проводить </a:t>
            </a:r>
            <a:r>
              <a:rPr lang="ru-RU" sz="2400" dirty="0">
                <a:solidFill>
                  <a:schemeClr val="bg1"/>
                </a:solidFill>
              </a:rPr>
              <a:t>инспекцию в любое время в любом помещении </a:t>
            </a:r>
            <a:r>
              <a:rPr lang="ru-RU" sz="2400" dirty="0" smtClean="0">
                <a:solidFill>
                  <a:schemeClr val="bg1"/>
                </a:solidFill>
              </a:rPr>
              <a:t>университета.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8316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058" y="764704"/>
            <a:ext cx="85476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chemeClr val="bg1"/>
                </a:solidFill>
              </a:rPr>
              <a:t>Круглый стол с ректором</a:t>
            </a:r>
          </a:p>
          <a:p>
            <a:r>
              <a:rPr lang="ru-RU" sz="2400" dirty="0">
                <a:solidFill>
                  <a:schemeClr val="bg1"/>
                </a:solidFill>
              </a:rPr>
              <a:t>Систематическое проведение встреч и круглых столов с ректором, </a:t>
            </a:r>
            <a:r>
              <a:rPr lang="ru-RU" sz="2400" dirty="0" smtClean="0">
                <a:solidFill>
                  <a:schemeClr val="bg1"/>
                </a:solidFill>
              </a:rPr>
              <a:t>на которых </a:t>
            </a:r>
            <a:r>
              <a:rPr lang="ru-RU" sz="2400" dirty="0">
                <a:solidFill>
                  <a:schemeClr val="bg1"/>
                </a:solidFill>
              </a:rPr>
              <a:t>студенты могут открыто </a:t>
            </a:r>
            <a:r>
              <a:rPr lang="ru-RU" sz="2400" dirty="0" smtClean="0">
                <a:solidFill>
                  <a:schemeClr val="bg1"/>
                </a:solidFill>
              </a:rPr>
              <a:t>задавать волнующие </a:t>
            </a:r>
            <a:r>
              <a:rPr lang="ru-RU" sz="2400" dirty="0">
                <a:solidFill>
                  <a:schemeClr val="bg1"/>
                </a:solidFill>
              </a:rPr>
              <a:t>вопросу </a:t>
            </a:r>
            <a:r>
              <a:rPr lang="ru-RU" sz="2400" dirty="0" smtClean="0">
                <a:solidFill>
                  <a:schemeClr val="bg1"/>
                </a:solidFill>
              </a:rPr>
              <a:t>напрямую ректору.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b="1" u="sng" dirty="0">
                <a:solidFill>
                  <a:schemeClr val="bg1"/>
                </a:solidFill>
              </a:rPr>
              <a:t>Студенческие приемные</a:t>
            </a:r>
          </a:p>
          <a:p>
            <a:r>
              <a:rPr lang="ru-RU" sz="2400" dirty="0">
                <a:solidFill>
                  <a:schemeClr val="bg1"/>
                </a:solidFill>
              </a:rPr>
              <a:t>Сформированные в образовательной организации </a:t>
            </a:r>
            <a:r>
              <a:rPr lang="ru-RU" sz="2400" dirty="0" smtClean="0">
                <a:solidFill>
                  <a:schemeClr val="bg1"/>
                </a:solidFill>
              </a:rPr>
              <a:t>пункты </a:t>
            </a:r>
            <a:r>
              <a:rPr lang="ru-RU" sz="2400" dirty="0">
                <a:solidFill>
                  <a:schemeClr val="bg1"/>
                </a:solidFill>
              </a:rPr>
              <a:t>приема обращений от студентов.</a:t>
            </a:r>
          </a:p>
          <a:p>
            <a:r>
              <a:rPr lang="ru-RU" sz="2400" dirty="0">
                <a:solidFill>
                  <a:schemeClr val="bg1"/>
                </a:solidFill>
              </a:rPr>
              <a:t>Данные приемные состоят из числа студентов, функционируют не </a:t>
            </a:r>
            <a:r>
              <a:rPr lang="ru-RU" sz="2400" dirty="0" smtClean="0">
                <a:solidFill>
                  <a:schemeClr val="bg1"/>
                </a:solidFill>
              </a:rPr>
              <a:t>менее одного </a:t>
            </a:r>
            <a:r>
              <a:rPr lang="ru-RU" sz="2400" dirty="0">
                <a:solidFill>
                  <a:schemeClr val="bg1"/>
                </a:solidFill>
              </a:rPr>
              <a:t>раза в неделю в установленное время. Члены студенческих </a:t>
            </a:r>
            <a:r>
              <a:rPr lang="ru-RU" sz="2400" dirty="0" smtClean="0">
                <a:solidFill>
                  <a:schemeClr val="bg1"/>
                </a:solidFill>
              </a:rPr>
              <a:t>приемных анализируют </a:t>
            </a:r>
            <a:r>
              <a:rPr lang="ru-RU" sz="2400" dirty="0">
                <a:solidFill>
                  <a:schemeClr val="bg1"/>
                </a:solidFill>
              </a:rPr>
              <a:t>полученные обращения, систематизируют их и наиболее </a:t>
            </a:r>
            <a:r>
              <a:rPr lang="ru-RU" sz="2400" dirty="0" smtClean="0">
                <a:solidFill>
                  <a:schemeClr val="bg1"/>
                </a:solidFill>
              </a:rPr>
              <a:t>часто повторяющиеся </a:t>
            </a:r>
            <a:r>
              <a:rPr lang="ru-RU" sz="2400" dirty="0">
                <a:solidFill>
                  <a:schemeClr val="bg1"/>
                </a:solidFill>
              </a:rPr>
              <a:t>(актуальные) доводят до администрации образовательной</a:t>
            </a:r>
          </a:p>
          <a:p>
            <a:r>
              <a:rPr lang="ru-RU" sz="2400" dirty="0">
                <a:solidFill>
                  <a:schemeClr val="bg1"/>
                </a:solidFill>
              </a:rPr>
              <a:t>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648316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280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ЦЕЛЬЮ деятельности Комиссии является повышение качества образования.</a:t>
            </a:r>
          </a:p>
          <a:p>
            <a:endParaRPr lang="ru-RU" b="1" dirty="0" smtClean="0"/>
          </a:p>
          <a:p>
            <a:r>
              <a:rPr lang="ru-RU" b="1" dirty="0" smtClean="0"/>
              <a:t>ЗАДАЧАМИ деятельности Комиссии </a:t>
            </a:r>
            <a:r>
              <a:rPr lang="ru-RU" b="1" dirty="0"/>
              <a:t>являются:</a:t>
            </a:r>
          </a:p>
          <a:p>
            <a:r>
              <a:rPr lang="ru-RU" dirty="0"/>
              <a:t>− организация мониторинга качества образования;</a:t>
            </a:r>
          </a:p>
          <a:p>
            <a:r>
              <a:rPr lang="ru-RU" dirty="0"/>
              <a:t>− комплексная оценка потребностей студентов, как </a:t>
            </a:r>
            <a:r>
              <a:rPr lang="ru-RU" dirty="0" smtClean="0"/>
              <a:t>потребителя образовательной </a:t>
            </a:r>
            <a:r>
              <a:rPr lang="ru-RU" dirty="0"/>
              <a:t>услуги с помощью внешних и внутренних методов;</a:t>
            </a:r>
          </a:p>
          <a:p>
            <a:r>
              <a:rPr lang="ru-RU" dirty="0"/>
              <a:t>− разработка предложений по повышению качества </a:t>
            </a:r>
            <a:r>
              <a:rPr lang="ru-RU" dirty="0" smtClean="0"/>
              <a:t>образовательного процесса </a:t>
            </a:r>
            <a:r>
              <a:rPr lang="ru-RU" dirty="0"/>
              <a:t>с учетом учебных, научных и профессиональных </a:t>
            </a:r>
            <a:r>
              <a:rPr lang="ru-RU" dirty="0" smtClean="0"/>
              <a:t>интересов студентов</a:t>
            </a:r>
            <a:r>
              <a:rPr lang="ru-RU" dirty="0"/>
              <a:t>;</a:t>
            </a:r>
          </a:p>
          <a:p>
            <a:r>
              <a:rPr lang="ru-RU" dirty="0"/>
              <a:t>− формирование рекомендаций по внесению изменений в </a:t>
            </a:r>
            <a:r>
              <a:rPr lang="ru-RU" dirty="0" smtClean="0"/>
              <a:t>действующие локальные </a:t>
            </a:r>
            <a:r>
              <a:rPr lang="ru-RU" dirty="0"/>
              <a:t>акты, регулирующие права, обязанности и интересы студентов;</a:t>
            </a:r>
          </a:p>
          <a:p>
            <a:r>
              <a:rPr lang="ru-RU" dirty="0"/>
              <a:t>− активная популяризация среди обучающихся нормативных </a:t>
            </a:r>
            <a:r>
              <a:rPr lang="ru-RU" dirty="0" smtClean="0"/>
              <a:t>основ образовательного </a:t>
            </a:r>
            <a:r>
              <a:rPr lang="ru-RU" dirty="0"/>
              <a:t>процесса, в том числе ознакомление с политикой в </a:t>
            </a:r>
            <a:r>
              <a:rPr lang="ru-RU" dirty="0" smtClean="0"/>
              <a:t>области образования</a:t>
            </a:r>
            <a:r>
              <a:rPr lang="ru-RU" dirty="0"/>
              <a:t>, содержанием образовательных стандартов, рабочих </a:t>
            </a:r>
            <a:r>
              <a:rPr lang="ru-RU" dirty="0" smtClean="0"/>
              <a:t>программ, учебных </a:t>
            </a:r>
            <a:r>
              <a:rPr lang="ru-RU" dirty="0"/>
              <a:t>планов;</a:t>
            </a:r>
          </a:p>
          <a:p>
            <a:r>
              <a:rPr lang="ru-RU" dirty="0"/>
              <a:t>− создание и развитие системы мотивации студентов </a:t>
            </a:r>
            <a:r>
              <a:rPr lang="ru-RU" dirty="0" smtClean="0"/>
              <a:t>к образовательному </a:t>
            </a:r>
            <a:r>
              <a:rPr lang="ru-RU" dirty="0"/>
              <a:t>процессу и их привлечение к его экспертной оценке.</a:t>
            </a:r>
          </a:p>
          <a:p>
            <a:r>
              <a:rPr lang="ru-RU" dirty="0"/>
              <a:t>− взаимодействие с иными органами по вопросам качества </a:t>
            </a:r>
            <a:r>
              <a:rPr lang="ru-RU" dirty="0" smtClean="0"/>
              <a:t>образования в ВУЗе;</a:t>
            </a:r>
            <a:endParaRPr lang="ru-RU" dirty="0"/>
          </a:p>
          <a:p>
            <a:r>
              <a:rPr lang="ru-RU" dirty="0"/>
              <a:t>− содействие структурным подразделениям в проводимых </a:t>
            </a:r>
            <a:r>
              <a:rPr lang="ru-RU" dirty="0" smtClean="0"/>
              <a:t>ими мероприятиях </a:t>
            </a:r>
            <a:r>
              <a:rPr lang="ru-RU" dirty="0"/>
              <a:t>в рамках образовательного и научного процессов;</a:t>
            </a:r>
          </a:p>
          <a:p>
            <a:r>
              <a:rPr lang="ru-RU" dirty="0"/>
              <a:t>− разработка и реализации проектов для оценки качества образования </a:t>
            </a:r>
            <a:r>
              <a:rPr lang="ru-RU" dirty="0" smtClean="0"/>
              <a:t>и улучшения </a:t>
            </a:r>
            <a:r>
              <a:rPr lang="ru-RU" dirty="0"/>
              <a:t>показателей образовательной системы в ВУЗах страны;</a:t>
            </a:r>
          </a:p>
        </p:txBody>
      </p:sp>
    </p:spTree>
    <p:extLst>
      <p:ext uri="{BB962C8B-B14F-4D97-AF65-F5344CB8AC3E}">
        <p14:creationId xmlns:p14="http://schemas.microsoft.com/office/powerpoint/2010/main" xmlns="" val="2648316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Срок действия сформированного состава </a:t>
            </a:r>
            <a:r>
              <a:rPr lang="ru-RU" sz="2400" dirty="0" smtClean="0">
                <a:solidFill>
                  <a:schemeClr val="bg1"/>
                </a:solidFill>
              </a:rPr>
              <a:t>Комиссии </a:t>
            </a:r>
            <a:r>
              <a:rPr lang="ru-RU" sz="2400" dirty="0">
                <a:solidFill>
                  <a:schemeClr val="bg1"/>
                </a:solidFill>
              </a:rPr>
              <a:t>составляет 1 год.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В </a:t>
            </a:r>
            <a:r>
              <a:rPr lang="ru-RU" sz="2400" dirty="0">
                <a:solidFill>
                  <a:schemeClr val="bg1"/>
                </a:solidFill>
              </a:rPr>
              <a:t>состав Комиссии входят выборные представители из числа </a:t>
            </a:r>
            <a:r>
              <a:rPr lang="ru-RU" sz="2400" dirty="0" smtClean="0">
                <a:solidFill>
                  <a:schemeClr val="bg1"/>
                </a:solidFill>
              </a:rPr>
              <a:t>лиц, обучающихся </a:t>
            </a:r>
            <a:r>
              <a:rPr lang="ru-RU" sz="2400" dirty="0">
                <a:solidFill>
                  <a:schemeClr val="bg1"/>
                </a:solidFill>
              </a:rPr>
              <a:t>по программам </a:t>
            </a:r>
            <a:r>
              <a:rPr lang="ru-RU" sz="2400" dirty="0" err="1" smtClean="0">
                <a:solidFill>
                  <a:schemeClr val="bg1"/>
                </a:solidFill>
              </a:rPr>
              <a:t>специалитета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бакалавриата</a:t>
            </a:r>
            <a:r>
              <a:rPr lang="ru-RU" sz="2400" dirty="0">
                <a:solidFill>
                  <a:schemeClr val="bg1"/>
                </a:solidFill>
              </a:rPr>
              <a:t>, магистратуры </a:t>
            </a:r>
            <a:r>
              <a:rPr lang="ru-RU" sz="2400" dirty="0" smtClean="0">
                <a:solidFill>
                  <a:schemeClr val="bg1"/>
                </a:solidFill>
              </a:rPr>
              <a:t>и аспирантуры</a:t>
            </a:r>
            <a:r>
              <a:rPr lang="ru-RU" sz="2400" dirty="0">
                <a:solidFill>
                  <a:schemeClr val="bg1"/>
                </a:solidFill>
              </a:rPr>
              <a:t>.</a:t>
            </a:r>
          </a:p>
          <a:p>
            <a:r>
              <a:rPr lang="ru-RU" sz="2400" dirty="0">
                <a:solidFill>
                  <a:schemeClr val="bg1"/>
                </a:solidFill>
              </a:rPr>
              <a:t>Состав Комиссии формируется из председателя Комиссии, </a:t>
            </a:r>
            <a:r>
              <a:rPr lang="ru-RU" sz="2400" dirty="0" smtClean="0">
                <a:solidFill>
                  <a:schemeClr val="bg1"/>
                </a:solidFill>
              </a:rPr>
              <a:t>заместителя председателя</a:t>
            </a:r>
            <a:r>
              <a:rPr lang="ru-RU" sz="2400" dirty="0">
                <a:solidFill>
                  <a:schemeClr val="bg1"/>
                </a:solidFill>
              </a:rPr>
              <a:t>, секретаря и членов Комиссии.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1" y="3501007"/>
            <a:ext cx="4343399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178" y="3501007"/>
            <a:ext cx="434022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8790" y="260648"/>
            <a:ext cx="963613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7420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Деятельность Комиссии осуществляется в соответствии </a:t>
            </a:r>
            <a:r>
              <a:rPr lang="ru-RU" sz="2400" dirty="0" smtClean="0">
                <a:solidFill>
                  <a:schemeClr val="bg1"/>
                </a:solidFill>
              </a:rPr>
              <a:t>с Уставом</a:t>
            </a:r>
            <a:r>
              <a:rPr lang="ru-RU" sz="2400" dirty="0">
                <a:solidFill>
                  <a:schemeClr val="bg1"/>
                </a:solidFill>
              </a:rPr>
              <a:t>, который является основополагающим актом. Иные акты Комиссии не должны противоречить настоящему Уставу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5238" y="2420888"/>
            <a:ext cx="79672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Комиссия по качеству образования </a:t>
            </a:r>
            <a:r>
              <a:rPr lang="ru-RU" sz="2000" dirty="0" smtClean="0">
                <a:solidFill>
                  <a:schemeClr val="bg1"/>
                </a:solidFill>
              </a:rPr>
              <a:t>является </a:t>
            </a:r>
            <a:r>
              <a:rPr lang="ru-RU" sz="2000" dirty="0">
                <a:solidFill>
                  <a:schemeClr val="bg1"/>
                </a:solidFill>
              </a:rPr>
              <a:t>постоянно действующим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представительным, коллегиальным и координирующим органом</a:t>
            </a:r>
          </a:p>
          <a:p>
            <a:r>
              <a:rPr lang="ru-RU" sz="2000" dirty="0">
                <a:solidFill>
                  <a:schemeClr val="bg1"/>
                </a:solidFill>
              </a:rPr>
              <a:t>студенческого самоуправления, реализующим права студентов на участие </a:t>
            </a:r>
            <a:r>
              <a:rPr lang="ru-RU" sz="2000" dirty="0" smtClean="0">
                <a:solidFill>
                  <a:schemeClr val="bg1"/>
                </a:solidFill>
              </a:rPr>
              <a:t>в управлении </a:t>
            </a:r>
            <a:r>
              <a:rPr lang="ru-RU" sz="2000" dirty="0">
                <a:solidFill>
                  <a:schemeClr val="bg1"/>
                </a:solidFill>
              </a:rPr>
              <a:t>образовательным процессом, в целях обеспечения защиты </a:t>
            </a:r>
            <a:r>
              <a:rPr lang="ru-RU" sz="2000" dirty="0" smtClean="0">
                <a:solidFill>
                  <a:schemeClr val="bg1"/>
                </a:solidFill>
              </a:rPr>
              <a:t>прав студентов </a:t>
            </a:r>
            <a:r>
              <a:rPr lang="ru-RU" sz="2000" dirty="0">
                <a:solidFill>
                  <a:schemeClr val="bg1"/>
                </a:solidFill>
              </a:rPr>
              <a:t>в получении качественного образования, а также в </a:t>
            </a:r>
            <a:r>
              <a:rPr lang="ru-RU" sz="2000" dirty="0" smtClean="0">
                <a:solidFill>
                  <a:schemeClr val="bg1"/>
                </a:solidFill>
              </a:rPr>
              <a:t>содействии </a:t>
            </a:r>
            <a:r>
              <a:rPr lang="ru-RU" sz="2000" dirty="0" err="1" smtClean="0">
                <a:solidFill>
                  <a:schemeClr val="bg1"/>
                </a:solidFill>
              </a:rPr>
              <a:t>ВГУЭСа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>
                <a:solidFill>
                  <a:schemeClr val="bg1"/>
                </a:solidFill>
              </a:rPr>
              <a:t>в решении стоящих перед ним задач по </a:t>
            </a:r>
            <a:r>
              <a:rPr lang="ru-RU" sz="2000" dirty="0" smtClean="0">
                <a:solidFill>
                  <a:schemeClr val="bg1"/>
                </a:solidFill>
              </a:rPr>
              <a:t>подготовке квалифицированных </a:t>
            </a:r>
            <a:r>
              <a:rPr lang="ru-RU" sz="2000" dirty="0">
                <a:solidFill>
                  <a:schemeClr val="bg1"/>
                </a:solidFill>
              </a:rPr>
              <a:t>специалистов </a:t>
            </a:r>
            <a:r>
              <a:rPr lang="ru-RU" sz="2000" dirty="0" err="1" smtClean="0">
                <a:solidFill>
                  <a:schemeClr val="bg1"/>
                </a:solidFill>
              </a:rPr>
              <a:t>ВГУЭСа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4057" y="5229200"/>
            <a:ext cx="963613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74209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1007</Words>
  <Application>Microsoft Office PowerPoint</Application>
  <PresentationFormat>Экран (4:3)</PresentationFormat>
  <Paragraphs>98</Paragraphs>
  <Slides>13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Revolution</vt:lpstr>
      <vt:lpstr>1_Revolution</vt:lpstr>
      <vt:lpstr>КОМИССИЯ СТУДЕНЧЕСКОЙ ОЦЕНКИ КАЧЕСТВА ОБРАЗОВАНИЯ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ФЕДЕРАЛЬНЫЙ ПРОЕКТ «КАЧЕСТВЕННОЕ ОБРАЗОВАНИЕ»</dc:title>
  <dc:creator>1</dc:creator>
  <cp:lastModifiedBy>test</cp:lastModifiedBy>
  <cp:revision>15</cp:revision>
  <dcterms:created xsi:type="dcterms:W3CDTF">2015-01-20T03:30:53Z</dcterms:created>
  <dcterms:modified xsi:type="dcterms:W3CDTF">2015-04-19T23:53:08Z</dcterms:modified>
</cp:coreProperties>
</file>